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451" r:id="rId2"/>
    <p:sldId id="453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40" r:id="rId16"/>
    <p:sldId id="441" r:id="rId17"/>
    <p:sldId id="442" r:id="rId18"/>
    <p:sldId id="443" r:id="rId19"/>
    <p:sldId id="444" r:id="rId20"/>
    <p:sldId id="445" r:id="rId21"/>
    <p:sldId id="405" r:id="rId22"/>
    <p:sldId id="318" r:id="rId23"/>
    <p:sldId id="324" r:id="rId24"/>
    <p:sldId id="407" r:id="rId25"/>
    <p:sldId id="347" r:id="rId26"/>
    <p:sldId id="351" r:id="rId27"/>
    <p:sldId id="447" r:id="rId28"/>
    <p:sldId id="448" r:id="rId29"/>
    <p:sldId id="449" r:id="rId30"/>
    <p:sldId id="411" r:id="rId31"/>
    <p:sldId id="387" r:id="rId32"/>
    <p:sldId id="415" r:id="rId33"/>
    <p:sldId id="420" r:id="rId34"/>
    <p:sldId id="421" r:id="rId35"/>
    <p:sldId id="454" r:id="rId36"/>
    <p:sldId id="455" r:id="rId37"/>
    <p:sldId id="456" r:id="rId38"/>
    <p:sldId id="457" r:id="rId39"/>
    <p:sldId id="459" r:id="rId40"/>
    <p:sldId id="458" r:id="rId41"/>
    <p:sldId id="34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9F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5" autoAdjust="0"/>
    <p:restoredTop sz="94660"/>
  </p:normalViewPr>
  <p:slideViewPr>
    <p:cSldViewPr>
      <p:cViewPr>
        <p:scale>
          <a:sx n="76" d="100"/>
          <a:sy n="76" d="100"/>
        </p:scale>
        <p:origin x="-81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8D2A7-C1B4-40C0-840F-146FA2C8451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E8078-B14C-499F-B15C-1C2FB8CEC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8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EFE3E-7F45-463D-9C6B-DF97068550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AC6A589-9AAB-460E-881E-2ACBCC160E7F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E59B7B5-BB40-4D4B-A72C-4C9DCE07377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exasrealitycheck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exascaresonlin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txcrews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allasfed.org/educate/navigate/index.cf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lmci.state.tx.us/counselors/counselors.as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Ashley.guzman@wfscameron.org" TargetMode="External"/><Relationship Id="rId2" Type="http://schemas.openxmlformats.org/officeDocument/2006/relationships/hyperlink" Target="mailto:henry.castillo@wfscameron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Youth Workforce Preparedness &amp; Digital Literacy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Workforce Solutions Cameron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86331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2956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6248"/>
            <a:ext cx="4041775" cy="380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63259"/>
            <a:ext cx="4041775" cy="37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580762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1019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7" y="2286468"/>
            <a:ext cx="4041775" cy="358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82" y="2134428"/>
            <a:ext cx="4041775" cy="38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39" y="621127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8813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6846"/>
            <a:ext cx="4041775" cy="398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093161"/>
            <a:ext cx="4041775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569161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5989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3430"/>
            <a:ext cx="4041775" cy="331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482491"/>
            <a:ext cx="4041775" cy="329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673153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39634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0365"/>
            <a:ext cx="4041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316305"/>
            <a:ext cx="4041775" cy="347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597765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0728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The Jobs Kids are Asking For?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Same basic 15-20 occupations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 matter the 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No matter the region</a:t>
            </a:r>
          </a:p>
          <a:p>
            <a:pPr lvl="1"/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Why is that?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Kids know what they know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Kids know what they see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Kids know what they experience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189" y="5173384"/>
            <a:ext cx="7467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Let’s take a look at what they are asking for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48925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5" t="13184" r="11505"/>
          <a:stretch/>
        </p:blipFill>
        <p:spPr bwMode="auto">
          <a:xfrm>
            <a:off x="381000" y="762000"/>
            <a:ext cx="8382000" cy="5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8334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9" t="12386" r="8810"/>
          <a:stretch/>
        </p:blipFill>
        <p:spPr bwMode="auto">
          <a:xfrm>
            <a:off x="342900" y="914401"/>
            <a:ext cx="8458200" cy="518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4474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Do We Close the Gaps?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Promote ALL of the following:</a:t>
            </a:r>
          </a:p>
          <a:p>
            <a:pPr marL="1200150" lvl="1" indent="-280988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Career exploration</a:t>
            </a:r>
          </a:p>
          <a:p>
            <a:pPr marL="1536382" lvl="2" indent="-342900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Specifically, alternative careers in interest areas</a:t>
            </a:r>
          </a:p>
          <a:p>
            <a:pPr marL="1200150" lvl="1" indent="-280988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Career research</a:t>
            </a:r>
          </a:p>
          <a:p>
            <a:pPr marL="1536382" lvl="2" indent="-342900">
              <a:lnSpc>
                <a:spcPct val="150000"/>
              </a:lnSpc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With emphasis on </a:t>
            </a:r>
            <a:r>
              <a:rPr lang="en-US" sz="2400" u="heavy" dirty="0">
                <a:uFill>
                  <a:solidFill>
                    <a:schemeClr val="accent2"/>
                  </a:solidFill>
                </a:uFill>
                <a:latin typeface="Calibri" panose="020F0502020204030204" pitchFamily="34" charset="0"/>
              </a:rPr>
              <a:t>education requirements</a:t>
            </a:r>
            <a:r>
              <a:rPr lang="en-US" sz="2400" dirty="0">
                <a:latin typeface="Calibri" panose="020F0502020204030204" pitchFamily="34" charset="0"/>
              </a:rPr>
              <a:t> &amp; </a:t>
            </a:r>
            <a:r>
              <a:rPr lang="en-US" sz="2400" u="heavy" dirty="0">
                <a:uFill>
                  <a:solidFill>
                    <a:schemeClr val="accent2"/>
                  </a:solidFill>
                </a:uFill>
                <a:latin typeface="Calibri" panose="020F0502020204030204" pitchFamily="34" charset="0"/>
              </a:rPr>
              <a:t>data</a:t>
            </a:r>
            <a:endParaRPr lang="en-US" sz="2400" u="heavy" dirty="0">
              <a:solidFill>
                <a:schemeClr val="tx1"/>
              </a:solidFill>
              <a:uFill>
                <a:solidFill>
                  <a:schemeClr val="accent2"/>
                </a:solidFill>
              </a:uFill>
              <a:latin typeface="Calibri" panose="020F0502020204030204" pitchFamily="34" charset="0"/>
            </a:endParaRPr>
          </a:p>
          <a:p>
            <a:pPr marL="1200150" lvl="1" indent="-280988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College exploration and research</a:t>
            </a:r>
          </a:p>
          <a:p>
            <a:pPr marL="1536382" lvl="2" indent="-3429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With </a:t>
            </a:r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CAREER</a:t>
            </a:r>
            <a:r>
              <a:rPr lang="en-US" sz="2400" dirty="0">
                <a:latin typeface="Calibri" panose="020F0502020204030204" pitchFamily="34" charset="0"/>
              </a:rPr>
              <a:t> in mind first</a:t>
            </a:r>
            <a:r>
              <a:rPr lang="en-US" sz="2400" dirty="0" smtClean="0">
                <a:latin typeface="Calibri" panose="020F0502020204030204" pitchFamily="34" charset="0"/>
              </a:rPr>
              <a:t>!</a:t>
            </a:r>
            <a:endParaRPr lang="en-US" dirty="0">
              <a:latin typeface="Calibri" panose="020F0502020204030204" pitchFamily="34" charset="0"/>
            </a:endParaRPr>
          </a:p>
          <a:p>
            <a:pPr marL="287338" indent="-280988">
              <a:lnSpc>
                <a:spcPct val="150000"/>
              </a:lnSpc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Use the data to guide student investigation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790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How Can Our Data Help?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It Can Close Several Gaps</a:t>
            </a:r>
          </a:p>
        </p:txBody>
      </p:sp>
      <p:pic>
        <p:nvPicPr>
          <p:cNvPr id="4" name="Picture 8" descr="C:\Users\flattmi1\AppData\Local\Microsoft\Windows\Temporary Internet Files\Content.IE5\L0JSHBIQ\Helpdes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3657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9597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Youth Workforce Preparedness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Castillo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863317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4764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858837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</a:rPr>
              <a:t>Parents &amp; Students Can: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838200"/>
            <a:ext cx="8305800" cy="57150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800" dirty="0">
                <a:latin typeface="Calibri" panose="020F0502020204030204" pitchFamily="34" charset="0"/>
              </a:rPr>
              <a:t>Identify many more career options</a:t>
            </a:r>
          </a:p>
          <a:p>
            <a:pPr>
              <a:lnSpc>
                <a:spcPct val="200000"/>
              </a:lnSpc>
              <a:spcBef>
                <a:spcPts val="0"/>
              </a:spcBef>
              <a:buClr>
                <a:schemeClr val="accent2"/>
              </a:buClr>
            </a:pPr>
            <a:r>
              <a:rPr lang="en-US" sz="2800" dirty="0">
                <a:latin typeface="Calibri" panose="020F0502020204030204" pitchFamily="34" charset="0"/>
              </a:rPr>
              <a:t>Identify skills gaps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en-US" sz="2800" dirty="0">
                <a:latin typeface="Calibri" panose="020F0502020204030204" pitchFamily="34" charset="0"/>
              </a:rPr>
              <a:t>Identify in-demand jobs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en-US" sz="2800" dirty="0">
                <a:latin typeface="Calibri" panose="020F0502020204030204" pitchFamily="34" charset="0"/>
              </a:rPr>
              <a:t>Identify growing education programs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en-US" sz="2800" dirty="0">
                <a:latin typeface="Calibri" panose="020F0502020204030204" pitchFamily="34" charset="0"/>
              </a:rPr>
              <a:t>Identify potential partners</a:t>
            </a:r>
          </a:p>
          <a:p>
            <a:pPr>
              <a:lnSpc>
                <a:spcPct val="200000"/>
              </a:lnSpc>
              <a:buClr>
                <a:schemeClr val="accent2"/>
              </a:buClr>
            </a:pPr>
            <a:r>
              <a:rPr lang="en-US" sz="2800" b="1" dirty="0">
                <a:solidFill>
                  <a:schemeClr val="accent2"/>
                </a:solidFill>
                <a:latin typeface="Calibri" panose="020F0502020204030204" pitchFamily="34" charset="0"/>
              </a:rPr>
              <a:t>Make well-informed career decisions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20418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4600" y="609601"/>
            <a:ext cx="2514600" cy="838200"/>
          </a:xfrm>
        </p:spPr>
        <p:txBody>
          <a:bodyPr/>
          <a:lstStyle/>
          <a:p>
            <a:r>
              <a:rPr lang="en-US" dirty="0"/>
              <a:t>Can be used for: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324600" y="1524001"/>
            <a:ext cx="2514600" cy="45719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Exploration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Discovering how lifestyle choices can lead to proper career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Discovering the true potential for job opportunities out there. </a:t>
            </a:r>
          </a:p>
          <a:p>
            <a:pPr marL="834390" lvl="1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en-US" sz="1400" dirty="0"/>
              <a:t>How what you don’t know can limit you)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2933700"/>
            <a:ext cx="54864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Tools we recommend for Career Exploration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2436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flattmi1\AppData\Local\Microsoft\Windows\Temporary Internet Files\Content.IE5\L0JSHBIQ\Helpdesk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7156" y="2928372"/>
            <a:ext cx="54838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Great for $$-motivated students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Great for undecided students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Career exploration 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Lifestyle options lead exploration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7156" y="1676400"/>
            <a:ext cx="7144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http://www.texasrealitycheck.com/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Texas Reality Check: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4013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Texas </a:t>
            </a:r>
            <a:r>
              <a:rPr lang="en-US" dirty="0" smtClean="0">
                <a:solidFill>
                  <a:schemeClr val="tx1"/>
                </a:solidFill>
              </a:rPr>
              <a:t>Career Check: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338" y="1860724"/>
            <a:ext cx="696595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8" descr="C:\Users\flattmi1\AppData\Local\Microsoft\Windows\Temporary Internet Files\Content.IE5\L0JSHBIQ\Helpdesk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57" y="4375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2138" y="3124200"/>
            <a:ext cx="547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Explore careers options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Complete career assessment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Collect labor market information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Explores </a:t>
            </a:r>
            <a:r>
              <a:rPr lang="en-US" sz="2800" dirty="0" smtClean="0"/>
              <a:t>colleges/universities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68568" y="1860724"/>
            <a:ext cx="6799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http://</a:t>
            </a:r>
            <a:r>
              <a:rPr lang="en-US" sz="3600" dirty="0" smtClean="0">
                <a:solidFill>
                  <a:srgbClr val="C00000"/>
                </a:solidFill>
              </a:rPr>
              <a:t>www.texascareercheck.com</a:t>
            </a:r>
            <a:r>
              <a:rPr lang="en-US" sz="3600" dirty="0">
                <a:solidFill>
                  <a:srgbClr val="C00000"/>
                </a:solidFill>
              </a:rPr>
              <a:t>/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9435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Texas CREWS: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3048" y="1676400"/>
            <a:ext cx="4861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http://www.txcrews.org/ </a:t>
            </a: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2743200"/>
            <a:ext cx="8229600" cy="366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Joint effort by the TWC and the THECB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Explore college outcome data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All Texas </a:t>
            </a:r>
            <a:r>
              <a:rPr lang="en-US" sz="2800" dirty="0">
                <a:solidFill>
                  <a:srgbClr val="C00000"/>
                </a:solidFill>
              </a:rPr>
              <a:t>PUBLIC</a:t>
            </a:r>
            <a:r>
              <a:rPr lang="en-US" sz="2800" dirty="0"/>
              <a:t> schools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2 and 4-year institutions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8" descr="C:\Users\flattmi1\AppData\Local\Microsoft\Windows\Temporary Internet Files\Content.IE5\L0JSHBIQ\Helpdesk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8921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High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Written for students and parents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Discusses all post-secondary options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Helps navigate the college-selection process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Defines different institution types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Compares options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Identifies selection criteria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Offers step-by-step approach</a:t>
            </a:r>
          </a:p>
        </p:txBody>
      </p:sp>
      <p:pic>
        <p:nvPicPr>
          <p:cNvPr id="5" name="Picture 8" descr="C:\Users\flattmi1\AppData\Local\Microsoft\Windows\Temporary Internet Files\Content.IE5\L0JSHBIQ\Helpdes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6473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Endorsement Bulletins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Written for students and parents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Discusses all FHSP Endorsement options for 9</a:t>
            </a:r>
            <a:r>
              <a:rPr lang="en-US" baseline="30000" dirty="0"/>
              <a:t>th</a:t>
            </a:r>
            <a:r>
              <a:rPr lang="en-US" dirty="0"/>
              <a:t> graders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dirty="0"/>
              <a:t>Helps navigate the endorsement-selection process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Defines different endorsement types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Explains graduation requirements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Provides potential course considerations</a:t>
            </a:r>
          </a:p>
          <a:p>
            <a:pPr marL="914400" lvl="1">
              <a:lnSpc>
                <a:spcPct val="110000"/>
              </a:lnSpc>
              <a:buClr>
                <a:srgbClr val="C00000"/>
              </a:buClr>
              <a:buSzPct val="60000"/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Connects all endorsements to potential careers</a:t>
            </a:r>
          </a:p>
        </p:txBody>
      </p:sp>
      <p:pic>
        <p:nvPicPr>
          <p:cNvPr id="5" name="Picture 8" descr="C:\Users\flattmi1\AppData\Local\Microsoft\Windows\Temporary Internet Files\Content.IE5\L0JSHBIQ\Helpdes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42066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Our Partners @ the Fed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Clr>
                <a:schemeClr val="accent2"/>
              </a:buClr>
              <a:buNone/>
            </a:pPr>
            <a:r>
              <a:rPr lang="en-US" b="1" dirty="0">
                <a:latin typeface="Calibri" panose="020F0502020204030204" pitchFamily="34" charset="0"/>
              </a:rPr>
              <a:t>Federal Reserve Bank of Dallas</a:t>
            </a:r>
          </a:p>
          <a:p>
            <a:pPr marL="0" indent="0" algn="ctr">
              <a:lnSpc>
                <a:spcPct val="150000"/>
              </a:lnSpc>
              <a:buClr>
                <a:schemeClr val="accent2"/>
              </a:buClr>
              <a:buNone/>
            </a:pP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dirty="0">
                <a:latin typeface="Calibri" panose="020F0502020204030204" pitchFamily="34" charset="0"/>
              </a:rPr>
              <a:t>Navigate Workbooks</a:t>
            </a:r>
          </a:p>
          <a:p>
            <a:pPr marL="982980" lvl="1" indent="-3429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Allows for open exploration/brainstorming</a:t>
            </a:r>
          </a:p>
          <a:p>
            <a:pPr marL="982980" lvl="1" indent="-3429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Explore career and education likes, dislikes, and goals</a:t>
            </a:r>
          </a:p>
          <a:p>
            <a:pPr marL="982980" lvl="1" indent="-3429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Teacher Curriculum guide available too</a:t>
            </a:r>
          </a:p>
          <a:p>
            <a:pPr marL="982980" lvl="1" indent="-3429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Great for 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Exploring Careers 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and </a:t>
            </a:r>
            <a:r>
              <a:rPr lang="en-US" sz="2400" b="1" i="1" dirty="0">
                <a:solidFill>
                  <a:schemeClr val="accent2"/>
                </a:solidFill>
                <a:latin typeface="Calibri" panose="020F0502020204030204" pitchFamily="34" charset="0"/>
              </a:rPr>
              <a:t>Career Portals </a:t>
            </a:r>
          </a:p>
          <a:p>
            <a:pPr marL="982980" lvl="1" indent="-342900">
              <a:lnSpc>
                <a:spcPct val="110000"/>
              </a:lnSpc>
              <a:buSzPct val="75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Provided absolutely free</a:t>
            </a:r>
          </a:p>
          <a:p>
            <a:pPr marL="3175" indent="0">
              <a:lnSpc>
                <a:spcPct val="110000"/>
              </a:lnSpc>
              <a:buClr>
                <a:schemeClr val="accent2"/>
              </a:buClr>
              <a:buSzPct val="60000"/>
              <a:buNone/>
            </a:pPr>
            <a:r>
              <a:rPr lang="en-US" dirty="0">
                <a:latin typeface="Calibri" panose="020F0502020204030204" pitchFamily="34" charset="0"/>
              </a:rPr>
              <a:t>		Yes…..</a:t>
            </a:r>
            <a:r>
              <a:rPr lang="en-US" b="1" dirty="0">
                <a:solidFill>
                  <a:schemeClr val="accent2"/>
                </a:solidFill>
                <a:latin typeface="Calibri" panose="020F0502020204030204" pitchFamily="34" charset="0"/>
              </a:rPr>
              <a:t>FREE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8" descr="C:\Users\flattmi1\AppData\Local\Microsoft\Windows\Temporary Internet Files\Content.IE5\L0JSHBIQ\Helpdes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828800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http://www.dallasfed.org/educate/navigate/index.cfm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71155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6" t="9842" r="60069" b="4149"/>
          <a:stretch/>
        </p:blipFill>
        <p:spPr bwMode="auto">
          <a:xfrm>
            <a:off x="1600200" y="1326811"/>
            <a:ext cx="5943600" cy="4741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5885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Inside the Workbook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99" y="1219200"/>
            <a:ext cx="3891176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06" y="1216025"/>
            <a:ext cx="388001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9586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2386" r="8137"/>
          <a:stretch/>
        </p:blipFill>
        <p:spPr bwMode="auto">
          <a:xfrm>
            <a:off x="115493" y="304103"/>
            <a:ext cx="8799908" cy="58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40547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4600" y="1447800"/>
            <a:ext cx="2514600" cy="838200"/>
          </a:xfrm>
        </p:spPr>
        <p:txBody>
          <a:bodyPr/>
          <a:lstStyle/>
          <a:p>
            <a:r>
              <a:rPr lang="en-US" dirty="0"/>
              <a:t>Available for all academics, actually.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6324600" y="2362200"/>
            <a:ext cx="2514600" cy="33527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LMCI Teacher &amp; Counselor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Counselor Packets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Webinars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Video Tutorials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Outreach Specialists</a:t>
            </a:r>
          </a:p>
          <a:p>
            <a:pPr marL="685800" lvl="1" indent="-138113">
              <a:buFont typeface="Arial" panose="020B0604020202020204" pitchFamily="34" charset="0"/>
              <a:buChar char="•"/>
            </a:pPr>
            <a:r>
              <a:rPr lang="en-US" sz="1400" dirty="0"/>
              <a:t>We can help!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2438400"/>
            <a:ext cx="5486400" cy="2362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/>
              <a:t>Resources for Educators and Counselors.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52112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LMCI Teacher &amp; Counselor Page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7338" y="1860724"/>
            <a:ext cx="696595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5" name="Picture 8" descr="C:\Users\flattmi1\AppData\Local\Microsoft\Windows\Temporary Internet Files\Content.IE5\L0JSHBIQ\Helpdesk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2138" y="2438400"/>
            <a:ext cx="54779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Access Webinars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Career-Endorsement Crosswalk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Video Tutorials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and more…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62" y="1600200"/>
            <a:ext cx="911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http://www.lmci.state.tx.us/counselors/counselors.asp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93567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Talk to Students about Careers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600" spc="10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Let our presentation make it easy for you: </a:t>
            </a:r>
          </a:p>
          <a:p>
            <a:pPr marL="914400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We will review the presentation slide-by-slide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Stop me anytime for questions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You will have access to a copy of this presentation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Personalize it as you need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200" spc="100" dirty="0">
              <a:latin typeface="Calibri" panose="020F0502020204030204" pitchFamily="34" charset="0"/>
            </a:endParaRPr>
          </a:p>
          <a:p>
            <a:pPr marL="158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None/>
            </a:pPr>
            <a:r>
              <a:rPr lang="en-US" sz="2200" b="1" spc="100" dirty="0">
                <a:solidFill>
                  <a:srgbClr val="C00000"/>
                </a:solidFill>
                <a:latin typeface="Calibri" panose="020F0502020204030204" pitchFamily="34" charset="0"/>
              </a:rPr>
              <a:t>TWC Career Mapping 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5005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Talk to Students about Soft Skills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600" spc="10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Let our presentation make it easy for you: </a:t>
            </a:r>
          </a:p>
          <a:p>
            <a:pPr marL="914400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We will review the presentation slide-by-slide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Stop me anytime for questions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You will have access to a copy of this presentation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Personalize it as you need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200" spc="100" dirty="0">
              <a:latin typeface="Calibri" panose="020F0502020204030204" pitchFamily="34" charset="0"/>
            </a:endParaRPr>
          </a:p>
          <a:p>
            <a:pPr marL="158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None/>
            </a:pPr>
            <a:r>
              <a:rPr lang="en-US" sz="2200" b="1" spc="100" dirty="0">
                <a:solidFill>
                  <a:srgbClr val="C00000"/>
                </a:solidFill>
                <a:latin typeface="Calibri" panose="020F0502020204030204" pitchFamily="34" charset="0"/>
              </a:rPr>
              <a:t>TWC Soft </a:t>
            </a:r>
            <a:r>
              <a:rPr lang="en-US" sz="2200" b="1" spc="1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Skills </a:t>
            </a:r>
            <a:r>
              <a:rPr lang="en-US" sz="2200" b="1" spc="100" dirty="0">
                <a:solidFill>
                  <a:srgbClr val="C00000"/>
                </a:solidFill>
                <a:latin typeface="Calibri" panose="020F0502020204030204" pitchFamily="34" charset="0"/>
              </a:rPr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1059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How to Talk to Students about Work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0640"/>
            <a:ext cx="8229600" cy="4937760"/>
          </a:xfrm>
        </p:spPr>
        <p:txBody>
          <a:bodyPr>
            <a:normAutofit/>
          </a:bodyPr>
          <a:lstStyle/>
          <a:p>
            <a:pPr marL="0" indent="0">
              <a:spcBef>
                <a:spcPts val="2400"/>
              </a:spcBef>
              <a:spcAft>
                <a:spcPts val="2400"/>
              </a:spcAft>
              <a:buNone/>
            </a:pPr>
            <a:r>
              <a:rPr lang="en-US" sz="2600" spc="100" dirty="0">
                <a:solidFill>
                  <a:schemeClr val="tx2">
                    <a:lumMod val="90000"/>
                  </a:schemeClr>
                </a:solidFill>
                <a:latin typeface="Calibri" panose="020F0502020204030204" pitchFamily="34" charset="0"/>
              </a:rPr>
              <a:t>Let our presentation make it easy for you: </a:t>
            </a:r>
          </a:p>
          <a:p>
            <a:pPr marL="914400">
              <a:lnSpc>
                <a:spcPct val="150000"/>
              </a:lnSpc>
              <a:spcBef>
                <a:spcPts val="0"/>
              </a:spcBef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We will review the presentation slide-by-slide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Stop me anytime for questions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You will have access to a copy of this presentation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200" spc="100" dirty="0">
                <a:latin typeface="Calibri" panose="020F0502020204030204" pitchFamily="34" charset="0"/>
              </a:rPr>
              <a:t>Personalize it as you need</a:t>
            </a:r>
          </a:p>
          <a:p>
            <a:pPr marL="9144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</a:pPr>
            <a:endParaRPr lang="en-US" sz="2200" spc="100" dirty="0">
              <a:latin typeface="Calibri" panose="020F0502020204030204" pitchFamily="34" charset="0"/>
            </a:endParaRPr>
          </a:p>
          <a:p>
            <a:pPr marL="1588" indent="0" algn="ctr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10000"/>
              <a:buNone/>
            </a:pPr>
            <a:r>
              <a:rPr lang="en-US" sz="2200" b="1" spc="100" dirty="0">
                <a:solidFill>
                  <a:srgbClr val="C00000"/>
                </a:solidFill>
                <a:latin typeface="Calibri" panose="020F0502020204030204" pitchFamily="34" charset="0"/>
              </a:rPr>
              <a:t>TWC Preparing for Work Success 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88275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Digital Literacy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Ashley Guzman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0224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digital literacy?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dirty="0">
                <a:latin typeface="Calibri" panose="020F0502020204030204" pitchFamily="34" charset="0"/>
              </a:rPr>
              <a:t>person’s ability to perform tasks effectively in a digital environment…Literacy includes the ability to read and interpret media, to reproduce data and images through digital manipulation, and to evaluate and apply new knowledge gained from digital environments. 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pPr marL="0" indent="0" algn="r">
              <a:buNone/>
            </a:pPr>
            <a:r>
              <a:rPr lang="en-US" i="1" dirty="0">
                <a:latin typeface="Calibri" panose="020F0502020204030204" pitchFamily="34" charset="0"/>
              </a:rPr>
              <a:t>- US DIGITAL LITERACY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4312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226507"/>
            <a:ext cx="4140976" cy="4850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057400"/>
            <a:ext cx="3886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Digital Skills </a:t>
            </a: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&amp; </a:t>
            </a:r>
          </a:p>
          <a:p>
            <a:pPr algn="ctr"/>
            <a:r>
              <a:rPr lang="en-US" sz="5400" dirty="0" smtClean="0">
                <a:solidFill>
                  <a:srgbClr val="C00000"/>
                </a:solidFill>
                <a:latin typeface="+mj-lt"/>
              </a:rPr>
              <a:t>Jobs </a:t>
            </a:r>
            <a:endParaRPr lang="en-US" sz="5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4683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Organisation</a:t>
            </a:r>
            <a:r>
              <a:rPr lang="en-US" sz="2200" dirty="0" smtClean="0"/>
              <a:t> for Economic Co-operation and Development (OECD) – Survey of Adult Skills PIAAC – United States Profile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38518"/>
              </p:ext>
            </p:extLst>
          </p:nvPr>
        </p:nvGraphicFramePr>
        <p:xfrm>
          <a:off x="533400" y="1219200"/>
          <a:ext cx="8229600" cy="4983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057"/>
                <a:gridCol w="4327256"/>
                <a:gridCol w="1450232"/>
                <a:gridCol w="1226055"/>
              </a:tblGrid>
              <a:tr h="8686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Subject Area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Definition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</a:t>
                      </a:r>
                      <a:r>
                        <a:rPr lang="en-US" baseline="0" dirty="0" smtClean="0"/>
                        <a:t> Range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Ranking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52402">
                <a:tc>
                  <a:txBody>
                    <a:bodyPr/>
                    <a:lstStyle/>
                    <a:p>
                      <a:r>
                        <a:rPr lang="en-US" dirty="0" smtClean="0"/>
                        <a:t>Literacy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understand, evaluate, use and engage with written texts to participate in society, to achieve one's goals, and to develop one's knowledge and potential.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                 (out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30)</a:t>
                      </a:r>
                      <a:endParaRPr lang="en-US" dirty="0"/>
                    </a:p>
                  </a:txBody>
                  <a:tcPr/>
                </a:tc>
              </a:tr>
              <a:tr h="1172187">
                <a:tc>
                  <a:txBody>
                    <a:bodyPr/>
                    <a:lstStyle/>
                    <a:p>
                      <a:r>
                        <a:rPr lang="en-US" dirty="0" smtClean="0"/>
                        <a:t>Numeracy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Ability to access, use, interpret and communicate mathematical information and ideas in order to engage in and manage the mathematical demands of a range of situations in adult life.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26                (out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of</a:t>
                      </a:r>
                      <a:r>
                        <a:rPr lang="en-US" baseline="0" dirty="0" smtClean="0"/>
                        <a:t> 30)</a:t>
                      </a:r>
                      <a:endParaRPr lang="en-US" dirty="0" smtClean="0"/>
                    </a:p>
                  </a:txBody>
                  <a:tcPr/>
                </a:tc>
              </a:tr>
              <a:tr h="1276143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</a:t>
                      </a:r>
                      <a:r>
                        <a:rPr lang="en-US" baseline="0" dirty="0" smtClean="0"/>
                        <a:t> Solving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 solving is the ability to use digital technology, communication tools and networks to acquire and evaluate information, communicate with others, and perform practical tasks.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16-24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                         (out of</a:t>
                      </a:r>
                      <a:r>
                        <a:rPr lang="en-US" baseline="0" dirty="0" smtClean="0"/>
                        <a:t> 27)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35994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2015 </a:t>
            </a:r>
            <a:r>
              <a:rPr lang="en-US" dirty="0" err="1">
                <a:solidFill>
                  <a:srgbClr val="C00000"/>
                </a:solidFill>
              </a:rPr>
              <a:t>Jobvite</a:t>
            </a:r>
            <a:r>
              <a:rPr lang="en-US" dirty="0">
                <a:solidFill>
                  <a:srgbClr val="C00000"/>
                </a:solidFill>
              </a:rPr>
              <a:t> Recruiter Nation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92% of recruiters use social media as part of their recruiting process.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LinkedIn 	87%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Facebook	55%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Twitter	47%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Glassdoor 	38%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YouTube	21%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Google+	14%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Instagram	13%	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Snapchat	3%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592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Skills Demand?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Technical Skills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Soft Skills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Someone has to teach you</a:t>
            </a:r>
          </a:p>
          <a:p>
            <a:r>
              <a:rPr lang="en-US" dirty="0"/>
              <a:t>Also referred to as Hard Skills</a:t>
            </a:r>
          </a:p>
          <a:p>
            <a:r>
              <a:rPr lang="en-US" dirty="0"/>
              <a:t>You are given proof of your learning</a:t>
            </a:r>
          </a:p>
          <a:p>
            <a:pPr lvl="1"/>
            <a:r>
              <a:rPr lang="en-US" dirty="0"/>
              <a:t>Diploma</a:t>
            </a:r>
          </a:p>
          <a:p>
            <a:pPr lvl="1"/>
            <a:r>
              <a:rPr lang="en-US" dirty="0"/>
              <a:t>Degree</a:t>
            </a:r>
          </a:p>
          <a:p>
            <a:pPr lvl="1"/>
            <a:r>
              <a:rPr lang="en-US" dirty="0"/>
              <a:t>Certificate</a:t>
            </a:r>
          </a:p>
          <a:p>
            <a:pPr lvl="1"/>
            <a:r>
              <a:rPr lang="en-US" dirty="0"/>
              <a:t>License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You should already know many of these</a:t>
            </a:r>
          </a:p>
          <a:p>
            <a:r>
              <a:rPr lang="en-US" dirty="0"/>
              <a:t>Easy to attain and learn</a:t>
            </a:r>
          </a:p>
          <a:p>
            <a:r>
              <a:rPr lang="en-US" b="1" dirty="0">
                <a:solidFill>
                  <a:schemeClr val="accent2"/>
                </a:solidFill>
              </a:rPr>
              <a:t>MOST</a:t>
            </a:r>
            <a:r>
              <a:rPr lang="en-US" dirty="0"/>
              <a:t> valuable skills to have in the workforce</a:t>
            </a:r>
          </a:p>
          <a:p>
            <a:pPr lvl="1"/>
            <a:r>
              <a:rPr lang="en-US" dirty="0"/>
              <a:t>Why most people lose jobs</a:t>
            </a:r>
          </a:p>
          <a:p>
            <a:pPr lvl="1"/>
            <a:r>
              <a:rPr lang="en-US" dirty="0"/>
              <a:t>Why most people get promotions and raises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2381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2015 </a:t>
            </a:r>
            <a:r>
              <a:rPr lang="en-US" dirty="0" err="1" smtClean="0">
                <a:solidFill>
                  <a:srgbClr val="C00000"/>
                </a:solidFill>
              </a:rPr>
              <a:t>Jobvite</a:t>
            </a:r>
            <a:r>
              <a:rPr lang="en-US" dirty="0" smtClean="0">
                <a:solidFill>
                  <a:srgbClr val="C00000"/>
                </a:solidFill>
              </a:rPr>
              <a:t> Recruiter Nation Survey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49377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>
                <a:latin typeface="Calibri" panose="020F0502020204030204" pitchFamily="34" charset="0"/>
              </a:rPr>
              <a:t>Information recruiters look for in your social media accounts: 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>
                <a:latin typeface="Calibri" panose="020F0502020204030204" pitchFamily="34" charset="0"/>
              </a:rPr>
              <a:t>74%) Length of average job tenure</a:t>
            </a:r>
          </a:p>
          <a:p>
            <a:pPr marL="109728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(57%) Length of tenure with current employer</a:t>
            </a:r>
          </a:p>
          <a:p>
            <a:pPr marL="109728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(34%) Mutual connections</a:t>
            </a:r>
          </a:p>
          <a:p>
            <a:pPr marL="109728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(30%) Commitment to professional organizations </a:t>
            </a:r>
          </a:p>
          <a:p>
            <a:pPr marL="109728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(29%) Examples of written or design work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40445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Contact </a:t>
            </a:r>
            <a:r>
              <a:rPr lang="en-US" dirty="0">
                <a:solidFill>
                  <a:srgbClr val="C00000"/>
                </a:solidFill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Henry Castillo: </a:t>
            </a:r>
            <a:r>
              <a:rPr lang="en-US" dirty="0" smtClean="0"/>
              <a:t>956-546-3141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henry.castillo@wfscameron.org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Ashley Guzman</a:t>
            </a:r>
            <a:r>
              <a:rPr lang="en-US" dirty="0"/>
              <a:t>: 956-546-3141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a</a:t>
            </a:r>
            <a:r>
              <a:rPr lang="en-US" dirty="0" smtClean="0">
                <a:hlinkClick r:id="rId3"/>
              </a:rPr>
              <a:t>shley.guzman@wfscameron.org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10554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What About Skill Needs?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1" t="12785" r="8698"/>
          <a:stretch/>
        </p:blipFill>
        <p:spPr bwMode="auto">
          <a:xfrm>
            <a:off x="514350" y="1331882"/>
            <a:ext cx="8115300" cy="482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54968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What Skills do Employers Want?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96" t="12870" r="8642" b="7320"/>
          <a:stretch/>
        </p:blipFill>
        <p:spPr bwMode="auto">
          <a:xfrm>
            <a:off x="1295400" y="1285376"/>
            <a:ext cx="6282692" cy="44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  <a14:imgEffect>
                      <a14:colorTemperature colorTemp="11500"/>
                    </a14:imgEffect>
                    <a14:imgEffect>
                      <a14:saturation sat="345000"/>
                    </a14:imgEffect>
                    <a14:imgEffect>
                      <a14:brightnessContrast bright="-3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668027"/>
            <a:ext cx="1562100" cy="46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5692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Achieve TX Career Clusters &amp; Soft Skills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00200"/>
            <a:ext cx="7696200" cy="447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304800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011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5738"/>
            <a:ext cx="4041775" cy="33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476812"/>
            <a:ext cx="4041775" cy="3256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649307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8367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51417"/>
            <a:ext cx="4041775" cy="379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88256"/>
            <a:ext cx="4041775" cy="371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82" y="588346"/>
            <a:ext cx="8610600" cy="107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5868639"/>
            <a:ext cx="44196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endParaRPr lang="en-US" dirty="0"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Workforce Solutions Cameron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Equal Employment </a:t>
            </a:r>
            <a:r>
              <a:rPr lang="en-US" sz="1000" dirty="0" smtClean="0">
                <a:latin typeface="+mj-lt"/>
                <a:ea typeface="Times New Roman" panose="02020603050405020304" pitchFamily="18" charset="0"/>
              </a:rPr>
              <a:t>Opportunity Employer/Program</a:t>
            </a:r>
            <a:endParaRPr lang="en-US" sz="1000" dirty="0">
              <a:latin typeface="+mj-lt"/>
              <a:ea typeface="Times New Roman" panose="02020603050405020304" pitchFamily="18" charset="0"/>
            </a:endParaRP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Auxiliary Aids available upon request to individuals with disabilities</a:t>
            </a:r>
          </a:p>
          <a:p>
            <a:pPr algn="ctr">
              <a:tabLst>
                <a:tab pos="2743200" algn="ctr"/>
                <a:tab pos="5486400" algn="r"/>
                <a:tab pos="2743200" algn="ctr"/>
                <a:tab pos="5286375" algn="l"/>
                <a:tab pos="5486400" algn="r"/>
                <a:tab pos="6858000" algn="r"/>
              </a:tabLs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Relay Texas 1 800-735-2989 TDD or 1 800-735-2988 voice</a:t>
            </a:r>
          </a:p>
        </p:txBody>
      </p:sp>
    </p:spTree>
    <p:extLst>
      <p:ext uri="{BB962C8B-B14F-4D97-AF65-F5344CB8AC3E}">
        <p14:creationId xmlns:p14="http://schemas.microsoft.com/office/powerpoint/2010/main" val="24565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2091</TotalTime>
  <Words>1950</Words>
  <Application>Microsoft Office PowerPoint</Application>
  <PresentationFormat>On-screen Show (4:3)</PresentationFormat>
  <Paragraphs>405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Origin</vt:lpstr>
      <vt:lpstr>Youth Workforce Preparedness &amp; Digital Literacy </vt:lpstr>
      <vt:lpstr>Youth Workforce Preparedness</vt:lpstr>
      <vt:lpstr>PowerPoint Presentation</vt:lpstr>
      <vt:lpstr>What About Skills Demand?</vt:lpstr>
      <vt:lpstr>What About Skill Needs?</vt:lpstr>
      <vt:lpstr>What Skills do Employers Want?</vt:lpstr>
      <vt:lpstr>Achieve TX Career Clusters &amp; Soft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Jobs Kids are Asking For?</vt:lpstr>
      <vt:lpstr>PowerPoint Presentation</vt:lpstr>
      <vt:lpstr>PowerPoint Presentation</vt:lpstr>
      <vt:lpstr>How Do We Close the Gaps?</vt:lpstr>
      <vt:lpstr>How Can Our Data Help?</vt:lpstr>
      <vt:lpstr>Parents &amp; Students Can:</vt:lpstr>
      <vt:lpstr>Can be used for:</vt:lpstr>
      <vt:lpstr>Texas Reality Check:</vt:lpstr>
      <vt:lpstr>Texas Career Check:</vt:lpstr>
      <vt:lpstr>Texas CREWS:</vt:lpstr>
      <vt:lpstr>Beyond High School</vt:lpstr>
      <vt:lpstr>Endorsement Bulletins</vt:lpstr>
      <vt:lpstr>From Our Partners @ the Fed</vt:lpstr>
      <vt:lpstr>PowerPoint Presentation</vt:lpstr>
      <vt:lpstr>Inside the Workbook</vt:lpstr>
      <vt:lpstr>Available for all academics, actually.</vt:lpstr>
      <vt:lpstr>LMCI Teacher &amp; Counselor Page</vt:lpstr>
      <vt:lpstr>How to Talk to Students about Careers</vt:lpstr>
      <vt:lpstr>How to Talk to Students about Soft Skills</vt:lpstr>
      <vt:lpstr>How to Talk to Students about Work Success</vt:lpstr>
      <vt:lpstr> Digital Literacy </vt:lpstr>
      <vt:lpstr>What is digital literacy? </vt:lpstr>
      <vt:lpstr>PowerPoint Presentation</vt:lpstr>
      <vt:lpstr>Organisation for Economic Co-operation and Development (OECD) – Survey of Adult Skills PIAAC – United States Profile </vt:lpstr>
      <vt:lpstr>2015 Jobvite Recruiter Nation Survey</vt:lpstr>
      <vt:lpstr>2015 Jobvite Recruiter Nation Survey</vt:lpstr>
      <vt:lpstr>Contact Information</vt:lpstr>
    </vt:vector>
  </TitlesOfParts>
  <Company>Texas Workforce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Workforce Commission</dc:title>
  <dc:creator>Knight, Lorena</dc:creator>
  <cp:lastModifiedBy>Noe Rendon</cp:lastModifiedBy>
  <cp:revision>67</cp:revision>
  <dcterms:created xsi:type="dcterms:W3CDTF">2015-10-12T14:40:03Z</dcterms:created>
  <dcterms:modified xsi:type="dcterms:W3CDTF">2016-10-13T17:04:53Z</dcterms:modified>
</cp:coreProperties>
</file>